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9"/>
    <p:sldId id="257" r:id="rId20"/>
    <p:sldId id="258" r:id="rId21"/>
    <p:sldId id="259" r:id="rId22"/>
    <p:sldId id="260" r:id="rId23"/>
  </p:sldIdLst>
  <p:sldSz cx="18288000" cy="10287000"/>
  <p:notesSz cx="6858000" cy="9144000"/>
  <p:embeddedFontLst>
    <p:embeddedFont>
      <p:font typeface="Hammersmith One" charset="1" panose="02010703030501060504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Clear Sans" charset="1" panose="020B0503030202020304"/>
      <p:regular r:id="rId11"/>
    </p:embeddedFont>
    <p:embeddedFont>
      <p:font typeface="Clear Sans Bold" charset="1" panose="020B0803030202020304"/>
      <p:regular r:id="rId12"/>
    </p:embeddedFont>
    <p:embeddedFont>
      <p:font typeface="Clear Sans Italics" charset="1" panose="020B0503030202090304"/>
      <p:regular r:id="rId13"/>
    </p:embeddedFont>
    <p:embeddedFont>
      <p:font typeface="Clear Sans Bold Italics" charset="1" panose="020B0803030202090304"/>
      <p:regular r:id="rId14"/>
    </p:embeddedFont>
    <p:embeddedFont>
      <p:font typeface="Clear Sans Thin" charset="1" panose="020B0203030202020304"/>
      <p:regular r:id="rId15"/>
    </p:embeddedFont>
    <p:embeddedFont>
      <p:font typeface="Clear Sans Light" charset="1" panose="020B0303030202020304"/>
      <p:regular r:id="rId16"/>
    </p:embeddedFont>
    <p:embeddedFont>
      <p:font typeface="Clear Sans Medium" charset="1" panose="020B0603030202020304"/>
      <p:regular r:id="rId17"/>
    </p:embeddedFont>
    <p:embeddedFont>
      <p:font typeface="Clear Sans Medium Italics" charset="1" panose="020B0603030202090304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slides/slide1.xml" Type="http://schemas.openxmlformats.org/officeDocument/2006/relationships/slide"/><Relationship Id="rId2" Target="presProps.xml" Type="http://schemas.openxmlformats.org/officeDocument/2006/relationships/presProps"/><Relationship Id="rId20" Target="slides/slide2.xml" Type="http://schemas.openxmlformats.org/officeDocument/2006/relationships/slide"/><Relationship Id="rId21" Target="slides/slide3.xml" Type="http://schemas.openxmlformats.org/officeDocument/2006/relationships/slide"/><Relationship Id="rId22" Target="slides/slide4.xml" Type="http://schemas.openxmlformats.org/officeDocument/2006/relationships/slide"/><Relationship Id="rId23" Target="slides/slide5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svg>
</file>

<file path=ppt/media/image12.jpeg>
</file>

<file path=ppt/media/image13.jpeg>
</file>

<file path=ppt/media/image14.png>
</file>

<file path=ppt/media/image15.svg>
</file>

<file path=ppt/media/image16.jpeg>
</file>

<file path=ppt/media/image17.png>
</file>

<file path=ppt/media/image2.sv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jpe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jpeg" Type="http://schemas.openxmlformats.org/officeDocument/2006/relationships/image"/><Relationship Id="rId5" Target="../media/image4.jpeg" Type="http://schemas.openxmlformats.org/officeDocument/2006/relationships/image"/><Relationship Id="rId6" Target="../media/image5.jpeg" Type="http://schemas.openxmlformats.org/officeDocument/2006/relationships/image"/><Relationship Id="rId7" Target="../media/image6.jpeg" Type="http://schemas.openxmlformats.org/officeDocument/2006/relationships/image"/><Relationship Id="rId8" Target="../media/image7.jpe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Relationship Id="rId5" Target="../media/image7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Relationship Id="rId5" Target="../media/image3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14.png" Type="http://schemas.openxmlformats.org/officeDocument/2006/relationships/image"/><Relationship Id="rId4" Target="../media/image15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921861"/>
            <a:ext cx="3909677" cy="689712"/>
            <a:chOff x="0" y="0"/>
            <a:chExt cx="5212903" cy="91961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1435133" y="109527"/>
              <a:ext cx="3777770" cy="66671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1"/>
                </a:lnSpc>
              </a:pPr>
              <a:r>
                <a:rPr lang="en-US" sz="3001">
                  <a:solidFill>
                    <a:srgbClr val="000000"/>
                  </a:solidFill>
                  <a:latin typeface="Hammersmith One Bold"/>
                </a:rPr>
                <a:t>OneReference</a:t>
              </a:r>
            </a:p>
          </p:txBody>
        </p:sp>
        <p:sp>
          <p:nvSpPr>
            <p:cNvPr name="Freeform 4" id="4"/>
            <p:cNvSpPr/>
            <p:nvPr/>
          </p:nvSpPr>
          <p:spPr>
            <a:xfrm flipH="false" flipV="false" rot="5400000">
              <a:off x="8515" y="-8515"/>
              <a:ext cx="919616" cy="936646"/>
            </a:xfrm>
            <a:custGeom>
              <a:avLst/>
              <a:gdLst/>
              <a:ahLst/>
              <a:cxnLst/>
              <a:rect r="r" b="b" t="t" l="l"/>
              <a:pathLst>
                <a:path h="936646" w="919616">
                  <a:moveTo>
                    <a:pt x="0" y="0"/>
                  </a:moveTo>
                  <a:lnTo>
                    <a:pt x="919616" y="0"/>
                  </a:lnTo>
                  <a:lnTo>
                    <a:pt x="919616" y="936646"/>
                  </a:lnTo>
                  <a:lnTo>
                    <a:pt x="0" y="93664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8076410" y="7255"/>
            <a:ext cx="3410591" cy="3427564"/>
            <a:chOff x="0" y="0"/>
            <a:chExt cx="4547454" cy="4570086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/>
            <a:srcRect l="0" t="17483" r="0" b="15518"/>
            <a:stretch>
              <a:fillRect/>
            </a:stretch>
          </p:blipFill>
          <p:spPr>
            <a:xfrm flipH="false" flipV="false">
              <a:off x="0" y="0"/>
              <a:ext cx="4547454" cy="4570086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11476344" y="6857282"/>
            <a:ext cx="3410591" cy="3427564"/>
            <a:chOff x="0" y="0"/>
            <a:chExt cx="4547454" cy="4570086"/>
          </a:xfrm>
        </p:grpSpPr>
        <p:pic>
          <p:nvPicPr>
            <p:cNvPr name="Picture 8" id="8"/>
            <p:cNvPicPr>
              <a:picLocks noChangeAspect="true"/>
            </p:cNvPicPr>
            <p:nvPr/>
          </p:nvPicPr>
          <p:blipFill>
            <a:blip r:embed="rId5"/>
            <a:srcRect l="19666" t="0" r="13996" b="0"/>
            <a:stretch>
              <a:fillRect/>
            </a:stretch>
          </p:blipFill>
          <p:spPr>
            <a:xfrm flipH="false" flipV="false">
              <a:off x="0" y="0"/>
              <a:ext cx="4547454" cy="4570086"/>
            </a:xfrm>
            <a:prstGeom prst="rect">
              <a:avLst/>
            </a:prstGeom>
          </p:spPr>
        </p:pic>
      </p:grpSp>
      <p:grpSp>
        <p:nvGrpSpPr>
          <p:cNvPr name="Group 9" id="9"/>
          <p:cNvGrpSpPr/>
          <p:nvPr/>
        </p:nvGrpSpPr>
        <p:grpSpPr>
          <a:xfrm rot="0">
            <a:off x="11476344" y="7255"/>
            <a:ext cx="3410591" cy="3427564"/>
            <a:chOff x="0" y="0"/>
            <a:chExt cx="4547454" cy="4570086"/>
          </a:xfrm>
        </p:grpSpPr>
        <p:pic>
          <p:nvPicPr>
            <p:cNvPr name="Picture 10" id="10"/>
            <p:cNvPicPr>
              <a:picLocks noChangeAspect="true"/>
            </p:cNvPicPr>
            <p:nvPr/>
          </p:nvPicPr>
          <p:blipFill>
            <a:blip r:embed="rId6"/>
            <a:srcRect l="49882" t="12250" r="22591" b="38570"/>
            <a:stretch>
              <a:fillRect/>
            </a:stretch>
          </p:blipFill>
          <p:spPr>
            <a:xfrm flipH="false" flipV="false">
              <a:off x="0" y="0"/>
              <a:ext cx="4547454" cy="4570086"/>
            </a:xfrm>
            <a:prstGeom prst="rect">
              <a:avLst/>
            </a:prstGeom>
          </p:spPr>
        </p:pic>
      </p:grpSp>
      <p:grpSp>
        <p:nvGrpSpPr>
          <p:cNvPr name="Group 11" id="11"/>
          <p:cNvGrpSpPr/>
          <p:nvPr/>
        </p:nvGrpSpPr>
        <p:grpSpPr>
          <a:xfrm rot="0">
            <a:off x="14877409" y="6857282"/>
            <a:ext cx="3410591" cy="3427564"/>
            <a:chOff x="0" y="0"/>
            <a:chExt cx="4547454" cy="4570086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7"/>
            <a:srcRect l="0" t="16500" r="0" b="16500"/>
            <a:stretch>
              <a:fillRect/>
            </a:stretch>
          </p:blipFill>
          <p:spPr>
            <a:xfrm flipH="false" flipV="false">
              <a:off x="0" y="0"/>
              <a:ext cx="4547454" cy="4570086"/>
            </a:xfrm>
            <a:prstGeom prst="rect">
              <a:avLst/>
            </a:prstGeom>
          </p:spPr>
        </p:pic>
      </p:grpSp>
      <p:grpSp>
        <p:nvGrpSpPr>
          <p:cNvPr name="Group 13" id="13"/>
          <p:cNvGrpSpPr/>
          <p:nvPr/>
        </p:nvGrpSpPr>
        <p:grpSpPr>
          <a:xfrm rot="0">
            <a:off x="14877409" y="3434819"/>
            <a:ext cx="3410591" cy="3427564"/>
            <a:chOff x="0" y="0"/>
            <a:chExt cx="4547454" cy="4570086"/>
          </a:xfrm>
        </p:grpSpPr>
        <p:pic>
          <p:nvPicPr>
            <p:cNvPr name="Picture 14" id="14"/>
            <p:cNvPicPr>
              <a:picLocks noChangeAspect="true"/>
            </p:cNvPicPr>
            <p:nvPr/>
          </p:nvPicPr>
          <p:blipFill>
            <a:blip r:embed="rId8"/>
            <a:srcRect l="69870" t="3270" r="0" b="42898"/>
            <a:stretch>
              <a:fillRect/>
            </a:stretch>
          </p:blipFill>
          <p:spPr>
            <a:xfrm flipH="false" flipV="false">
              <a:off x="0" y="0"/>
              <a:ext cx="4547454" cy="4570086"/>
            </a:xfrm>
            <a:prstGeom prst="rect">
              <a:avLst/>
            </a:prstGeom>
          </p:spPr>
        </p:pic>
      </p:grpSp>
      <p:grpSp>
        <p:nvGrpSpPr>
          <p:cNvPr name="Group 15" id="15"/>
          <p:cNvGrpSpPr/>
          <p:nvPr/>
        </p:nvGrpSpPr>
        <p:grpSpPr>
          <a:xfrm rot="0">
            <a:off x="1028700" y="2539182"/>
            <a:ext cx="6159607" cy="5208637"/>
            <a:chOff x="0" y="0"/>
            <a:chExt cx="8212809" cy="6944849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133350"/>
              <a:ext cx="8212809" cy="44792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12960"/>
                </a:lnSpc>
                <a:spcBef>
                  <a:spcPct val="0"/>
                </a:spcBef>
              </a:pPr>
              <a:r>
                <a:rPr lang="en-US" sz="12000" spc="-120">
                  <a:solidFill>
                    <a:srgbClr val="000000"/>
                  </a:solidFill>
                  <a:latin typeface="Hammersmith One Bold"/>
                </a:rPr>
                <a:t>User Guide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5827249"/>
              <a:ext cx="7121960" cy="1117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359"/>
                </a:lnSpc>
              </a:pPr>
              <a:r>
                <a:rPr lang="en-US" sz="2799">
                  <a:solidFill>
                    <a:srgbClr val="000000"/>
                  </a:solidFill>
                  <a:latin typeface="Clear Sans"/>
                </a:rPr>
                <a:t>BY OneReference</a:t>
              </a:r>
            </a:p>
            <a:p>
              <a:pPr>
                <a:lnSpc>
                  <a:spcPts val="335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000000"/>
                  </a:solidFill>
                  <a:latin typeface="Clear Sans"/>
                </a:rPr>
                <a:t>Product of umbrellacapital</a:t>
              </a:r>
            </a:p>
          </p:txBody>
        </p:sp>
        <p:sp>
          <p:nvSpPr>
            <p:cNvPr name="Freeform 18" id="18"/>
            <p:cNvSpPr/>
            <p:nvPr/>
          </p:nvSpPr>
          <p:spPr>
            <a:xfrm flipH="false" flipV="false" rot="0">
              <a:off x="0" y="4791468"/>
              <a:ext cx="7609644" cy="562379"/>
            </a:xfrm>
            <a:custGeom>
              <a:avLst/>
              <a:gdLst/>
              <a:ahLst/>
              <a:cxnLst/>
              <a:rect r="r" b="b" t="t" l="l"/>
              <a:pathLst>
                <a:path h="562379" w="7609644">
                  <a:moveTo>
                    <a:pt x="0" y="0"/>
                  </a:moveTo>
                  <a:lnTo>
                    <a:pt x="7609644" y="0"/>
                  </a:lnTo>
                  <a:lnTo>
                    <a:pt x="7609644" y="562379"/>
                  </a:lnTo>
                  <a:lnTo>
                    <a:pt x="0" y="56237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>
                <a:extLs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 l="-171" t="-308623" r="-7088" b="-1042730"/>
              </a:stretch>
            </a:blipFill>
          </p:spPr>
        </p:sp>
      </p:grpSp>
      <p:sp>
        <p:nvSpPr>
          <p:cNvPr name="Freeform 19" id="19"/>
          <p:cNvSpPr/>
          <p:nvPr/>
        </p:nvSpPr>
        <p:spPr>
          <a:xfrm flipH="false" flipV="false" rot="-10800000">
            <a:off x="14856096" y="0"/>
            <a:ext cx="3431904" cy="3434819"/>
          </a:xfrm>
          <a:custGeom>
            <a:avLst/>
            <a:gdLst/>
            <a:ahLst/>
            <a:cxnLst/>
            <a:rect r="r" b="b" t="t" l="l"/>
            <a:pathLst>
              <a:path h="3434819" w="3431904">
                <a:moveTo>
                  <a:pt x="0" y="0"/>
                </a:moveTo>
                <a:lnTo>
                  <a:pt x="3431904" y="0"/>
                </a:lnTo>
                <a:lnTo>
                  <a:pt x="3431904" y="3434819"/>
                </a:lnTo>
                <a:lnTo>
                  <a:pt x="0" y="3434819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-50" t="0" r="-34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-10800000">
            <a:off x="11455030" y="3434819"/>
            <a:ext cx="3431904" cy="3434819"/>
          </a:xfrm>
          <a:custGeom>
            <a:avLst/>
            <a:gdLst/>
            <a:ahLst/>
            <a:cxnLst/>
            <a:rect r="r" b="b" t="t" l="l"/>
            <a:pathLst>
              <a:path h="3434819" w="3431904">
                <a:moveTo>
                  <a:pt x="0" y="0"/>
                </a:moveTo>
                <a:lnTo>
                  <a:pt x="3431904" y="0"/>
                </a:lnTo>
                <a:lnTo>
                  <a:pt x="3431904" y="3434820"/>
                </a:lnTo>
                <a:lnTo>
                  <a:pt x="0" y="343482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-50" t="0" r="-34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-10800000">
            <a:off x="8055097" y="6857282"/>
            <a:ext cx="3431904" cy="3434819"/>
          </a:xfrm>
          <a:custGeom>
            <a:avLst/>
            <a:gdLst/>
            <a:ahLst/>
            <a:cxnLst/>
            <a:rect r="r" b="b" t="t" l="l"/>
            <a:pathLst>
              <a:path h="3434819" w="3431904">
                <a:moveTo>
                  <a:pt x="0" y="0"/>
                </a:moveTo>
                <a:lnTo>
                  <a:pt x="3431904" y="0"/>
                </a:lnTo>
                <a:lnTo>
                  <a:pt x="3431904" y="3434820"/>
                </a:lnTo>
                <a:lnTo>
                  <a:pt x="0" y="3434820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-50" t="0" r="-34" b="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8076410" y="3429718"/>
            <a:ext cx="3410591" cy="3427564"/>
            <a:chOff x="0" y="0"/>
            <a:chExt cx="4547454" cy="4570086"/>
          </a:xfrm>
        </p:grpSpPr>
        <p:pic>
          <p:nvPicPr>
            <p:cNvPr name="Picture 23" id="23"/>
            <p:cNvPicPr>
              <a:picLocks noChangeAspect="true"/>
            </p:cNvPicPr>
            <p:nvPr/>
          </p:nvPicPr>
          <p:blipFill>
            <a:blip r:embed="rId13"/>
            <a:srcRect l="0" t="24072" r="65977" b="15141"/>
            <a:stretch>
              <a:fillRect/>
            </a:stretch>
          </p:blipFill>
          <p:spPr>
            <a:xfrm flipH="false" flipV="false">
              <a:off x="0" y="0"/>
              <a:ext cx="4547454" cy="457008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65836" y="838200"/>
            <a:ext cx="3589212" cy="3537101"/>
            <a:chOff x="0" y="0"/>
            <a:chExt cx="4785616" cy="4716135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62000"/>
            </a:blip>
            <a:srcRect l="30227" t="0" r="30227" b="0"/>
            <a:stretch>
              <a:fillRect/>
            </a:stretch>
          </p:blipFill>
          <p:spPr>
            <a:xfrm flipH="false" flipV="false">
              <a:off x="0" y="0"/>
              <a:ext cx="4785616" cy="4716135"/>
            </a:xfrm>
            <a:prstGeom prst="rect">
              <a:avLst/>
            </a:prstGeom>
          </p:spPr>
        </p:pic>
      </p:grpSp>
      <p:sp>
        <p:nvSpPr>
          <p:cNvPr name="AutoShape 4" id="4"/>
          <p:cNvSpPr/>
          <p:nvPr/>
        </p:nvSpPr>
        <p:spPr>
          <a:xfrm rot="-10800000">
            <a:off x="5252903" y="4346726"/>
            <a:ext cx="12170624" cy="0"/>
          </a:xfrm>
          <a:prstGeom prst="line">
            <a:avLst/>
          </a:prstGeom>
          <a:ln cap="rnd" w="28575">
            <a:solidFill>
              <a:srgbClr val="02107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-10800000">
            <a:off x="5252903" y="7134202"/>
            <a:ext cx="12170624" cy="0"/>
          </a:xfrm>
          <a:prstGeom prst="line">
            <a:avLst/>
          </a:prstGeom>
          <a:ln cap="rnd" w="28575">
            <a:solidFill>
              <a:srgbClr val="02107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-31394" y="9904442"/>
            <a:ext cx="18319394" cy="574617"/>
          </a:xfrm>
          <a:custGeom>
            <a:avLst/>
            <a:gdLst/>
            <a:ahLst/>
            <a:cxnLst/>
            <a:rect r="r" b="b" t="t" l="l"/>
            <a:pathLst>
              <a:path h="574617" w="18319394">
                <a:moveTo>
                  <a:pt x="0" y="0"/>
                </a:moveTo>
                <a:lnTo>
                  <a:pt x="18319394" y="0"/>
                </a:lnTo>
                <a:lnTo>
                  <a:pt x="18319394" y="574616"/>
                </a:lnTo>
                <a:lnTo>
                  <a:pt x="0" y="5746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861115" r="-7076" b="-2452589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5252903" y="913755"/>
            <a:ext cx="4301666" cy="2227766"/>
            <a:chOff x="0" y="0"/>
            <a:chExt cx="5735555" cy="297035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647737"/>
              <a:ext cx="5735555" cy="23226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40"/>
                </a:lnSpc>
              </a:pPr>
              <a:r>
                <a:rPr lang="en-US" sz="2000">
                  <a:solidFill>
                    <a:srgbClr val="000000"/>
                  </a:solidFill>
                  <a:latin typeface="Clear Sans"/>
                </a:rPr>
                <a:t>Sign up and join Onereference. You have two options to complete sign up. Conduct a manual signup or use linkedin to signup if you already have a linkedin profile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28575"/>
              <a:ext cx="5735555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49"/>
                </a:lnSpc>
              </a:pPr>
              <a:r>
                <a:rPr lang="en-US" sz="2499" spc="-24">
                  <a:solidFill>
                    <a:srgbClr val="000000"/>
                  </a:solidFill>
                  <a:latin typeface="Clear Sans Medium"/>
                </a:rPr>
                <a:t>SIGN UP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321387" y="913755"/>
            <a:ext cx="3194895" cy="1170491"/>
            <a:chOff x="0" y="0"/>
            <a:chExt cx="4259860" cy="1560655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647737"/>
              <a:ext cx="4259860" cy="9129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40"/>
                </a:lnSpc>
              </a:pPr>
              <a:r>
                <a:rPr lang="en-US" sz="2000">
                  <a:solidFill>
                    <a:srgbClr val="000000"/>
                  </a:solidFill>
                  <a:latin typeface="Clear Sans"/>
                </a:rPr>
                <a:t>Create profile by capturing your personal information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28575"/>
              <a:ext cx="4259860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sz="2499" spc="-24">
                  <a:solidFill>
                    <a:srgbClr val="000000"/>
                  </a:solidFill>
                  <a:latin typeface="Clear Sans Medium"/>
                </a:rPr>
                <a:t>CREATE PROFILE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321387" y="4705140"/>
            <a:ext cx="3194895" cy="1522916"/>
            <a:chOff x="0" y="0"/>
            <a:chExt cx="4259860" cy="2030555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647737"/>
              <a:ext cx="4259860" cy="13828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40"/>
                </a:lnSpc>
              </a:pPr>
              <a:r>
                <a:rPr lang="en-US" sz="2000">
                  <a:solidFill>
                    <a:srgbClr val="000000"/>
                  </a:solidFill>
                  <a:latin typeface="Clear Sans"/>
                </a:rPr>
                <a:t>Send notification to referees when you actively being recruited.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-28575"/>
              <a:ext cx="4259860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49"/>
                </a:lnSpc>
              </a:pPr>
              <a:r>
                <a:rPr lang="en-US" sz="2499" spc="-24">
                  <a:solidFill>
                    <a:srgbClr val="000000"/>
                  </a:solidFill>
                  <a:latin typeface="Clear Sans Medium"/>
                </a:rPr>
                <a:t>SEND NOTIFICATION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0321387" y="7576742"/>
            <a:ext cx="3194895" cy="1522916"/>
            <a:chOff x="0" y="0"/>
            <a:chExt cx="4259860" cy="2030555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647737"/>
              <a:ext cx="4259860" cy="13828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40"/>
                </a:lnSpc>
              </a:pPr>
              <a:r>
                <a:rPr lang="en-US" sz="2000">
                  <a:solidFill>
                    <a:srgbClr val="000000"/>
                  </a:solidFill>
                  <a:latin typeface="Clear Sans"/>
                </a:rPr>
                <a:t>Send a link to an agent you have engaged with if they do not have a profile. 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-28575"/>
              <a:ext cx="4259860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49"/>
                </a:lnSpc>
              </a:pPr>
              <a:r>
                <a:rPr lang="en-US" sz="2499" spc="-24">
                  <a:solidFill>
                    <a:srgbClr val="000000"/>
                  </a:solidFill>
                  <a:latin typeface="Clear Sans Medium"/>
                </a:rPr>
                <a:t>INVITE AGENT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4228632" y="4732772"/>
            <a:ext cx="3194895" cy="1875341"/>
            <a:chOff x="0" y="0"/>
            <a:chExt cx="4259860" cy="2500455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647737"/>
              <a:ext cx="4259860" cy="18527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40"/>
                </a:lnSpc>
              </a:pPr>
              <a:r>
                <a:rPr lang="en-US" sz="2000">
                  <a:solidFill>
                    <a:srgbClr val="000000"/>
                  </a:solidFill>
                  <a:latin typeface="Clear Sans"/>
                </a:rPr>
                <a:t>See the status of completion by each referee. Conduced referrals remain confidential.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-28575"/>
              <a:ext cx="4259860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49"/>
                </a:lnSpc>
              </a:pPr>
              <a:r>
                <a:rPr lang="en-US" sz="2499" spc="-24">
                  <a:solidFill>
                    <a:srgbClr val="000000"/>
                  </a:solidFill>
                  <a:latin typeface="Clear Sans Medium"/>
                </a:rPr>
                <a:t>VERIFICATION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3850305" y="7576742"/>
            <a:ext cx="3573221" cy="1875341"/>
            <a:chOff x="0" y="0"/>
            <a:chExt cx="4764295" cy="2500455"/>
          </a:xfrm>
        </p:grpSpPr>
        <p:sp>
          <p:nvSpPr>
            <p:cNvPr name="TextBox 23" id="23"/>
            <p:cNvSpPr txBox="true"/>
            <p:nvPr/>
          </p:nvSpPr>
          <p:spPr>
            <a:xfrm rot="0">
              <a:off x="0" y="647737"/>
              <a:ext cx="4764295" cy="18527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40"/>
                </a:lnSpc>
              </a:pPr>
              <a:r>
                <a:rPr lang="en-US" sz="2000">
                  <a:solidFill>
                    <a:srgbClr val="000000"/>
                  </a:solidFill>
                  <a:latin typeface="Clear Sans"/>
                </a:rPr>
                <a:t>View and accept agent invites to connect. These are agents looking to conduct a referral check.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-28575"/>
              <a:ext cx="4764295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49"/>
                </a:lnSpc>
              </a:pPr>
              <a:r>
                <a:rPr lang="en-US" sz="2499" spc="-24">
                  <a:solidFill>
                    <a:srgbClr val="000000"/>
                  </a:solidFill>
                  <a:latin typeface="Clear Sans"/>
                </a:rPr>
                <a:t>ACCEPT AGENT INVITE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4228632" y="913755"/>
            <a:ext cx="3030668" cy="1875341"/>
            <a:chOff x="0" y="0"/>
            <a:chExt cx="4040891" cy="2500455"/>
          </a:xfrm>
        </p:grpSpPr>
        <p:sp>
          <p:nvSpPr>
            <p:cNvPr name="TextBox 26" id="26"/>
            <p:cNvSpPr txBox="true"/>
            <p:nvPr/>
          </p:nvSpPr>
          <p:spPr>
            <a:xfrm rot="0">
              <a:off x="0" y="647737"/>
              <a:ext cx="4040891" cy="18527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40"/>
                </a:lnSpc>
              </a:pPr>
              <a:r>
                <a:rPr lang="en-US" sz="2000">
                  <a:solidFill>
                    <a:srgbClr val="000000"/>
                  </a:solidFill>
                  <a:latin typeface="Clear Sans"/>
                </a:rPr>
                <a:t>Manually capture referee details Or invite referees to join and complete their profile details.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0" y="-28575"/>
              <a:ext cx="4040891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sz="2499" spc="-24">
                  <a:solidFill>
                    <a:srgbClr val="000000"/>
                  </a:solidFill>
                  <a:latin typeface="Clear Sans Medium"/>
                </a:rPr>
                <a:t>ADD REFEREES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5252903" y="4732772"/>
            <a:ext cx="4361746" cy="818066"/>
            <a:chOff x="0" y="0"/>
            <a:chExt cx="5815661" cy="1090755"/>
          </a:xfrm>
        </p:grpSpPr>
        <p:sp>
          <p:nvSpPr>
            <p:cNvPr name="TextBox 29" id="29"/>
            <p:cNvSpPr txBox="true"/>
            <p:nvPr/>
          </p:nvSpPr>
          <p:spPr>
            <a:xfrm rot="0">
              <a:off x="0" y="647737"/>
              <a:ext cx="5815661" cy="4430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40"/>
                </a:lnSpc>
              </a:pPr>
            </a:p>
          </p:txBody>
        </p:sp>
        <p:sp>
          <p:nvSpPr>
            <p:cNvPr name="TextBox 30" id="30"/>
            <p:cNvSpPr txBox="true"/>
            <p:nvPr/>
          </p:nvSpPr>
          <p:spPr>
            <a:xfrm rot="0">
              <a:off x="0" y="-28575"/>
              <a:ext cx="5815661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49"/>
                </a:lnSpc>
              </a:pPr>
              <a:r>
                <a:rPr lang="en-US" sz="2499" spc="-24">
                  <a:solidFill>
                    <a:srgbClr val="000000"/>
                  </a:solidFill>
                  <a:latin typeface="Clear Sans"/>
                </a:rPr>
                <a:t>INVITE REFEREES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5252903" y="7576742"/>
            <a:ext cx="4361746" cy="1170491"/>
            <a:chOff x="0" y="0"/>
            <a:chExt cx="5815661" cy="1560655"/>
          </a:xfrm>
        </p:grpSpPr>
        <p:sp>
          <p:nvSpPr>
            <p:cNvPr name="TextBox 32" id="32"/>
            <p:cNvSpPr txBox="true"/>
            <p:nvPr/>
          </p:nvSpPr>
          <p:spPr>
            <a:xfrm rot="0">
              <a:off x="0" y="647737"/>
              <a:ext cx="5815661" cy="9129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40"/>
                </a:lnSpc>
              </a:pPr>
              <a:r>
                <a:rPr lang="en-US" sz="2000">
                  <a:solidFill>
                    <a:srgbClr val="000000"/>
                  </a:solidFill>
                  <a:latin typeface="Clear Sans"/>
                </a:rPr>
                <a:t>Search and connect with an agent conducting a referral check.</a:t>
              </a:r>
            </a:p>
          </p:txBody>
        </p:sp>
        <p:sp>
          <p:nvSpPr>
            <p:cNvPr name="TextBox 33" id="33"/>
            <p:cNvSpPr txBox="true"/>
            <p:nvPr/>
          </p:nvSpPr>
          <p:spPr>
            <a:xfrm rot="0">
              <a:off x="0" y="-28575"/>
              <a:ext cx="5815661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49"/>
                </a:lnSpc>
              </a:pPr>
              <a:r>
                <a:rPr lang="en-US" sz="2499" spc="-24">
                  <a:solidFill>
                    <a:srgbClr val="000000"/>
                  </a:solidFill>
                  <a:latin typeface="Clear Sans Medium"/>
                </a:rPr>
                <a:t>CONNECT WITH AGENT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528829" y="4746524"/>
            <a:ext cx="3626219" cy="4449036"/>
            <a:chOff x="0" y="0"/>
            <a:chExt cx="4834959" cy="5932048"/>
          </a:xfrm>
        </p:grpSpPr>
        <p:sp>
          <p:nvSpPr>
            <p:cNvPr name="TextBox 35" id="35"/>
            <p:cNvSpPr txBox="true"/>
            <p:nvPr/>
          </p:nvSpPr>
          <p:spPr>
            <a:xfrm rot="0">
              <a:off x="0" y="-47625"/>
              <a:ext cx="4834959" cy="4430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84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000000"/>
                  </a:solidFill>
                  <a:latin typeface="Clear Sans Italics"/>
                </a:rPr>
                <a:t>User Profile</a:t>
              </a:r>
            </a:p>
          </p:txBody>
        </p:sp>
        <p:sp>
          <p:nvSpPr>
            <p:cNvPr name="TextBox 36" id="36"/>
            <p:cNvSpPr txBox="true"/>
            <p:nvPr/>
          </p:nvSpPr>
          <p:spPr>
            <a:xfrm rot="0">
              <a:off x="0" y="2463890"/>
              <a:ext cx="4834959" cy="34681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Clear Sans Italics"/>
                </a:rPr>
                <a:t>Description</a:t>
              </a:r>
            </a:p>
            <a:p>
              <a:pPr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Clear Sans"/>
                </a:rPr>
                <a:t>An individual searching for a job opportunity and requires a reliable reference for employment. </a:t>
              </a:r>
            </a:p>
          </p:txBody>
        </p:sp>
        <p:sp>
          <p:nvSpPr>
            <p:cNvPr name="TextBox 37" id="37"/>
            <p:cNvSpPr txBox="true"/>
            <p:nvPr/>
          </p:nvSpPr>
          <p:spPr>
            <a:xfrm rot="0">
              <a:off x="0" y="924954"/>
              <a:ext cx="4834959" cy="12858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7800"/>
                </a:lnSpc>
                <a:spcBef>
                  <a:spcPct val="0"/>
                </a:spcBef>
              </a:pPr>
              <a:r>
                <a:rPr lang="en-US" sz="6000" spc="-120">
                  <a:solidFill>
                    <a:srgbClr val="000000"/>
                  </a:solidFill>
                  <a:latin typeface="Hammersmith One"/>
                </a:rPr>
                <a:t>Candidate</a:t>
              </a:r>
            </a:p>
          </p:txBody>
        </p:sp>
      </p:grpSp>
      <p:sp>
        <p:nvSpPr>
          <p:cNvPr name="TextBox 38" id="38"/>
          <p:cNvSpPr txBox="true"/>
          <p:nvPr/>
        </p:nvSpPr>
        <p:spPr>
          <a:xfrm rot="0">
            <a:off x="5252903" y="5206429"/>
            <a:ext cx="4361746" cy="1049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4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lear Sans"/>
              </a:rPr>
              <a:t>Invite all your referees to join the site. They can be contacted by agents to complete a referals</a:t>
            </a:r>
          </a:p>
        </p:txBody>
      </p:sp>
      <p:grpSp>
        <p:nvGrpSpPr>
          <p:cNvPr name="Group 39" id="39"/>
          <p:cNvGrpSpPr/>
          <p:nvPr/>
        </p:nvGrpSpPr>
        <p:grpSpPr>
          <a:xfrm rot="0">
            <a:off x="528829" y="838200"/>
            <a:ext cx="3626219" cy="3537101"/>
            <a:chOff x="0" y="0"/>
            <a:chExt cx="4834959" cy="4716135"/>
          </a:xfrm>
        </p:grpSpPr>
        <p:pic>
          <p:nvPicPr>
            <p:cNvPr name="Picture 40" id="40"/>
            <p:cNvPicPr>
              <a:picLocks noChangeAspect="true"/>
            </p:cNvPicPr>
            <p:nvPr/>
          </p:nvPicPr>
          <p:blipFill>
            <a:blip r:embed="rId5"/>
            <a:srcRect l="69870" t="4061" r="0" b="43690"/>
            <a:stretch>
              <a:fillRect/>
            </a:stretch>
          </p:blipFill>
          <p:spPr>
            <a:xfrm flipH="false" flipV="false">
              <a:off x="0" y="0"/>
              <a:ext cx="4834959" cy="4716135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55147" y="838200"/>
            <a:ext cx="3410591" cy="3482333"/>
            <a:chOff x="0" y="0"/>
            <a:chExt cx="4547454" cy="464311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62000"/>
            </a:blip>
            <a:srcRect l="30916" t="0" r="30916" b="0"/>
            <a:stretch>
              <a:fillRect/>
            </a:stretch>
          </p:blipFill>
          <p:spPr>
            <a:xfrm flipH="false" flipV="false">
              <a:off x="0" y="0"/>
              <a:ext cx="4547454" cy="4643110"/>
            </a:xfrm>
            <a:prstGeom prst="rect">
              <a:avLst/>
            </a:prstGeom>
          </p:spPr>
        </p:pic>
      </p:grpSp>
      <p:sp>
        <p:nvSpPr>
          <p:cNvPr name="AutoShape 4" id="4"/>
          <p:cNvSpPr/>
          <p:nvPr/>
        </p:nvSpPr>
        <p:spPr>
          <a:xfrm rot="-10800000">
            <a:off x="5252903" y="4346726"/>
            <a:ext cx="12170624" cy="0"/>
          </a:xfrm>
          <a:prstGeom prst="line">
            <a:avLst/>
          </a:prstGeom>
          <a:ln cap="rnd" w="28575">
            <a:solidFill>
              <a:srgbClr val="02107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-10800000">
            <a:off x="5252903" y="7134202"/>
            <a:ext cx="12170624" cy="0"/>
          </a:xfrm>
          <a:prstGeom prst="line">
            <a:avLst/>
          </a:prstGeom>
          <a:ln cap="rnd" w="28575">
            <a:solidFill>
              <a:srgbClr val="02107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-31394" y="9904442"/>
            <a:ext cx="18319394" cy="574617"/>
          </a:xfrm>
          <a:custGeom>
            <a:avLst/>
            <a:gdLst/>
            <a:ahLst/>
            <a:cxnLst/>
            <a:rect r="r" b="b" t="t" l="l"/>
            <a:pathLst>
              <a:path h="574617" w="18319394">
                <a:moveTo>
                  <a:pt x="0" y="0"/>
                </a:moveTo>
                <a:lnTo>
                  <a:pt x="18319394" y="0"/>
                </a:lnTo>
                <a:lnTo>
                  <a:pt x="18319394" y="574616"/>
                </a:lnTo>
                <a:lnTo>
                  <a:pt x="0" y="57461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861115" r="-7076" b="-2452589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5252903" y="913755"/>
            <a:ext cx="4301666" cy="2227766"/>
            <a:chOff x="0" y="0"/>
            <a:chExt cx="5735555" cy="297035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647737"/>
              <a:ext cx="5735555" cy="23226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40"/>
                </a:lnSpc>
              </a:pPr>
              <a:r>
                <a:rPr lang="en-US" sz="2000">
                  <a:solidFill>
                    <a:srgbClr val="000000"/>
                  </a:solidFill>
                  <a:latin typeface="Clear Sans"/>
                </a:rPr>
                <a:t>Sign up and join Onereference. You have two options to complete sign up. Conduct a manual signup or use linkedin to signup if you already have a linkedin profile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28575"/>
              <a:ext cx="5735555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49"/>
                </a:lnSpc>
              </a:pPr>
              <a:r>
                <a:rPr lang="en-US" sz="2499" spc="-24">
                  <a:solidFill>
                    <a:srgbClr val="000000"/>
                  </a:solidFill>
                  <a:latin typeface="Clear Sans Medium"/>
                </a:rPr>
                <a:t>SIGN UP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321387" y="913755"/>
            <a:ext cx="3194895" cy="1170491"/>
            <a:chOff x="0" y="0"/>
            <a:chExt cx="4259860" cy="1560655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647737"/>
              <a:ext cx="4259860" cy="9129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40"/>
                </a:lnSpc>
              </a:pPr>
              <a:r>
                <a:rPr lang="en-US" sz="2000">
                  <a:solidFill>
                    <a:srgbClr val="000000"/>
                  </a:solidFill>
                  <a:latin typeface="Clear Sans"/>
                </a:rPr>
                <a:t>Create profile by capturing your personal information.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28575"/>
              <a:ext cx="4259860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sz="2499" spc="-24">
                  <a:solidFill>
                    <a:srgbClr val="000000"/>
                  </a:solidFill>
                  <a:latin typeface="Clear Sans Medium"/>
                </a:rPr>
                <a:t>CREATE PROFILE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9854043" y="4705140"/>
            <a:ext cx="3662239" cy="1875341"/>
            <a:chOff x="0" y="0"/>
            <a:chExt cx="4882985" cy="2500455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647737"/>
              <a:ext cx="4882985" cy="18527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40"/>
                </a:lnSpc>
              </a:pPr>
              <a:r>
                <a:rPr lang="en-US" sz="2000">
                  <a:solidFill>
                    <a:srgbClr val="000000"/>
                  </a:solidFill>
                  <a:latin typeface="Clear Sans"/>
                </a:rPr>
                <a:t>Invite candidates to join the Onereference site with a simple link. If these candidates are not subscribed to the platform.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-28575"/>
              <a:ext cx="4882985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49"/>
                </a:lnSpc>
              </a:pPr>
              <a:r>
                <a:rPr lang="en-US" sz="2499" spc="-24">
                  <a:solidFill>
                    <a:srgbClr val="000000"/>
                  </a:solidFill>
                  <a:latin typeface="Clear Sans Medium"/>
                </a:rPr>
                <a:t>INVITE JOB CANDIDATES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0321387" y="7576742"/>
            <a:ext cx="3194895" cy="1522916"/>
            <a:chOff x="0" y="0"/>
            <a:chExt cx="4259860" cy="2030555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647737"/>
              <a:ext cx="4259860" cy="13828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40"/>
                </a:lnSpc>
              </a:pPr>
              <a:r>
                <a:rPr lang="en-US" sz="2000">
                  <a:solidFill>
                    <a:srgbClr val="000000"/>
                  </a:solidFill>
                  <a:latin typeface="Clear Sans"/>
                </a:rPr>
                <a:t>Send notification to remind referees to complete questionnaire. 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-28575"/>
              <a:ext cx="4259860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49"/>
                </a:lnSpc>
              </a:pPr>
              <a:r>
                <a:rPr lang="en-US" sz="2499" spc="-24">
                  <a:solidFill>
                    <a:srgbClr val="000000"/>
                  </a:solidFill>
                  <a:latin typeface="Clear Sans Medium"/>
                </a:rPr>
                <a:t>SEND REMINDER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4228632" y="4732772"/>
            <a:ext cx="3729003" cy="1522916"/>
            <a:chOff x="0" y="0"/>
            <a:chExt cx="4972003" cy="2030555"/>
          </a:xfrm>
        </p:grpSpPr>
        <p:sp>
          <p:nvSpPr>
            <p:cNvPr name="TextBox 20" id="20"/>
            <p:cNvSpPr txBox="true"/>
            <p:nvPr/>
          </p:nvSpPr>
          <p:spPr>
            <a:xfrm rot="0">
              <a:off x="0" y="647737"/>
              <a:ext cx="4972003" cy="13828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40"/>
                </a:lnSpc>
              </a:pPr>
              <a:r>
                <a:rPr lang="en-US" sz="2000">
                  <a:solidFill>
                    <a:srgbClr val="000000"/>
                  </a:solidFill>
                  <a:latin typeface="Clear Sans"/>
                </a:rPr>
                <a:t>Distribute the created questionnaires to the referees of the job candidate.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-28575"/>
              <a:ext cx="4972003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49"/>
                </a:lnSpc>
              </a:pPr>
              <a:r>
                <a:rPr lang="en-US" sz="2499" spc="-24">
                  <a:solidFill>
                    <a:srgbClr val="000000"/>
                  </a:solidFill>
                  <a:latin typeface="Clear Sans Medium"/>
                </a:rPr>
                <a:t>SHARE QUESTIONNAIRE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3850305" y="7576742"/>
            <a:ext cx="3573221" cy="1522916"/>
            <a:chOff x="0" y="0"/>
            <a:chExt cx="4764295" cy="2030555"/>
          </a:xfrm>
        </p:grpSpPr>
        <p:sp>
          <p:nvSpPr>
            <p:cNvPr name="TextBox 23" id="23"/>
            <p:cNvSpPr txBox="true"/>
            <p:nvPr/>
          </p:nvSpPr>
          <p:spPr>
            <a:xfrm rot="0">
              <a:off x="0" y="647737"/>
              <a:ext cx="4764295" cy="13828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40"/>
                </a:lnSpc>
              </a:pPr>
              <a:r>
                <a:rPr lang="en-US" sz="2000">
                  <a:solidFill>
                    <a:srgbClr val="000000"/>
                  </a:solidFill>
                  <a:latin typeface="Clear Sans"/>
                </a:rPr>
                <a:t>Check referee availability for best time to connect and conduct verbal interview.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0" y="-28575"/>
              <a:ext cx="4764295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49"/>
                </a:lnSpc>
              </a:pPr>
              <a:r>
                <a:rPr lang="en-US" sz="2499" spc="-24">
                  <a:solidFill>
                    <a:srgbClr val="000000"/>
                  </a:solidFill>
                  <a:latin typeface="Clear Sans"/>
                </a:rPr>
                <a:t>CHECK AVAILABILITY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14228632" y="913755"/>
            <a:ext cx="3030668" cy="1932491"/>
            <a:chOff x="0" y="0"/>
            <a:chExt cx="4040891" cy="2576655"/>
          </a:xfrm>
        </p:grpSpPr>
        <p:sp>
          <p:nvSpPr>
            <p:cNvPr name="TextBox 26" id="26"/>
            <p:cNvSpPr txBox="true"/>
            <p:nvPr/>
          </p:nvSpPr>
          <p:spPr>
            <a:xfrm rot="0">
              <a:off x="0" y="1193837"/>
              <a:ext cx="4040891" cy="13828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40"/>
                </a:lnSpc>
              </a:pPr>
              <a:r>
                <a:rPr lang="en-US" sz="2000">
                  <a:solidFill>
                    <a:srgbClr val="000000"/>
                  </a:solidFill>
                  <a:latin typeface="Clear Sans"/>
                </a:rPr>
                <a:t>Create a questionnaire that can be distributed to a candidate’s referees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0" y="-28575"/>
              <a:ext cx="4040891" cy="10784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sz="2499" spc="-24">
                  <a:solidFill>
                    <a:srgbClr val="000000"/>
                  </a:solidFill>
                  <a:latin typeface="Clear Sans Medium"/>
                </a:rPr>
                <a:t>CREATE QUESTIONNAIRES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5252903" y="4732772"/>
            <a:ext cx="4361746" cy="818066"/>
            <a:chOff x="0" y="0"/>
            <a:chExt cx="5815661" cy="1090755"/>
          </a:xfrm>
        </p:grpSpPr>
        <p:sp>
          <p:nvSpPr>
            <p:cNvPr name="TextBox 29" id="29"/>
            <p:cNvSpPr txBox="true"/>
            <p:nvPr/>
          </p:nvSpPr>
          <p:spPr>
            <a:xfrm rot="0">
              <a:off x="0" y="647737"/>
              <a:ext cx="5815661" cy="4430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40"/>
                </a:lnSpc>
              </a:pPr>
            </a:p>
          </p:txBody>
        </p:sp>
        <p:sp>
          <p:nvSpPr>
            <p:cNvPr name="TextBox 30" id="30"/>
            <p:cNvSpPr txBox="true"/>
            <p:nvPr/>
          </p:nvSpPr>
          <p:spPr>
            <a:xfrm rot="0">
              <a:off x="0" y="-28575"/>
              <a:ext cx="5815661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49"/>
                </a:lnSpc>
              </a:pPr>
              <a:r>
                <a:rPr lang="en-US" sz="2499" spc="-24">
                  <a:solidFill>
                    <a:srgbClr val="000000"/>
                  </a:solidFill>
                  <a:latin typeface="Clear Sans Medium"/>
                </a:rPr>
                <a:t>FIND CANDIDATES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5052612" y="7576742"/>
            <a:ext cx="4935400" cy="1170491"/>
            <a:chOff x="0" y="0"/>
            <a:chExt cx="6580533" cy="1560655"/>
          </a:xfrm>
        </p:grpSpPr>
        <p:sp>
          <p:nvSpPr>
            <p:cNvPr name="TextBox 32" id="32"/>
            <p:cNvSpPr txBox="true"/>
            <p:nvPr/>
          </p:nvSpPr>
          <p:spPr>
            <a:xfrm rot="0">
              <a:off x="0" y="647737"/>
              <a:ext cx="6580533" cy="9129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40"/>
                </a:lnSpc>
              </a:pPr>
              <a:r>
                <a:rPr lang="en-US" sz="2000">
                  <a:solidFill>
                    <a:srgbClr val="000000"/>
                  </a:solidFill>
                  <a:latin typeface="Clear Sans"/>
                </a:rPr>
                <a:t>Review current status of completion by referees. Review all questionnaire results.</a:t>
              </a:r>
            </a:p>
          </p:txBody>
        </p:sp>
        <p:sp>
          <p:nvSpPr>
            <p:cNvPr name="TextBox 33" id="33"/>
            <p:cNvSpPr txBox="true"/>
            <p:nvPr/>
          </p:nvSpPr>
          <p:spPr>
            <a:xfrm rot="0">
              <a:off x="0" y="-28575"/>
              <a:ext cx="6580533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49"/>
                </a:lnSpc>
              </a:pPr>
              <a:r>
                <a:rPr lang="en-US" sz="2499" spc="-24">
                  <a:solidFill>
                    <a:srgbClr val="000000"/>
                  </a:solidFill>
                  <a:latin typeface="Clear Sans Medium"/>
                </a:rPr>
                <a:t>REVIEW QUESTIONNAIRE RESULT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528829" y="4746524"/>
            <a:ext cx="3626219" cy="4616676"/>
            <a:chOff x="0" y="0"/>
            <a:chExt cx="4834959" cy="6155568"/>
          </a:xfrm>
        </p:grpSpPr>
        <p:sp>
          <p:nvSpPr>
            <p:cNvPr name="TextBox 35" id="35"/>
            <p:cNvSpPr txBox="true"/>
            <p:nvPr/>
          </p:nvSpPr>
          <p:spPr>
            <a:xfrm rot="0">
              <a:off x="0" y="-47625"/>
              <a:ext cx="4834959" cy="4430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840"/>
                </a:lnSpc>
                <a:spcBef>
                  <a:spcPct val="0"/>
                </a:spcBef>
              </a:pPr>
              <a:r>
                <a:rPr lang="en-US" sz="2000">
                  <a:solidFill>
                    <a:srgbClr val="000000"/>
                  </a:solidFill>
                  <a:latin typeface="Clear Sans Italics"/>
                </a:rPr>
                <a:t>User Profile</a:t>
              </a:r>
            </a:p>
          </p:txBody>
        </p:sp>
        <p:sp>
          <p:nvSpPr>
            <p:cNvPr name="TextBox 36" id="36"/>
            <p:cNvSpPr txBox="true"/>
            <p:nvPr/>
          </p:nvSpPr>
          <p:spPr>
            <a:xfrm rot="0">
              <a:off x="0" y="3271609"/>
              <a:ext cx="4834959" cy="2883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Clear Sans Italics"/>
                </a:rPr>
                <a:t>Description</a:t>
              </a:r>
            </a:p>
            <a:p>
              <a:pPr>
                <a:lnSpc>
                  <a:spcPts val="3499"/>
                </a:lnSpc>
              </a:pPr>
              <a:r>
                <a:rPr lang="en-US" sz="2499">
                  <a:solidFill>
                    <a:srgbClr val="000000"/>
                  </a:solidFill>
                  <a:latin typeface="Clear Sans"/>
                </a:rPr>
                <a:t>An individual/company conducting a referral check on behalf of a potential job candidate.</a:t>
              </a:r>
            </a:p>
          </p:txBody>
        </p:sp>
        <p:sp>
          <p:nvSpPr>
            <p:cNvPr name="TextBox 37" id="37"/>
            <p:cNvSpPr txBox="true"/>
            <p:nvPr/>
          </p:nvSpPr>
          <p:spPr>
            <a:xfrm rot="0">
              <a:off x="0" y="944004"/>
              <a:ext cx="4834959" cy="207454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6240"/>
                </a:lnSpc>
                <a:spcBef>
                  <a:spcPct val="0"/>
                </a:spcBef>
              </a:pPr>
              <a:r>
                <a:rPr lang="en-US" sz="4800" spc="-96">
                  <a:solidFill>
                    <a:srgbClr val="000000"/>
                  </a:solidFill>
                  <a:latin typeface="Hammersmith One"/>
                </a:rPr>
                <a:t>Recruitment agent</a:t>
              </a:r>
            </a:p>
          </p:txBody>
        </p:sp>
      </p:grpSp>
      <p:sp>
        <p:nvSpPr>
          <p:cNvPr name="TextBox 38" id="38"/>
          <p:cNvSpPr txBox="true"/>
          <p:nvPr/>
        </p:nvSpPr>
        <p:spPr>
          <a:xfrm rot="0">
            <a:off x="5252903" y="5206429"/>
            <a:ext cx="4361746" cy="1049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4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Clear Sans"/>
              </a:rPr>
              <a:t>Search and connect with candidates that you want to conduct a referral check on.</a:t>
            </a:r>
          </a:p>
        </p:txBody>
      </p:sp>
      <p:grpSp>
        <p:nvGrpSpPr>
          <p:cNvPr name="Group 39" id="39"/>
          <p:cNvGrpSpPr/>
          <p:nvPr/>
        </p:nvGrpSpPr>
        <p:grpSpPr>
          <a:xfrm rot="0">
            <a:off x="655147" y="892968"/>
            <a:ext cx="3410591" cy="3427564"/>
            <a:chOff x="0" y="0"/>
            <a:chExt cx="4547454" cy="4570086"/>
          </a:xfrm>
        </p:grpSpPr>
        <p:pic>
          <p:nvPicPr>
            <p:cNvPr name="Picture 40" id="40"/>
            <p:cNvPicPr>
              <a:picLocks noChangeAspect="true"/>
            </p:cNvPicPr>
            <p:nvPr/>
          </p:nvPicPr>
          <p:blipFill>
            <a:blip r:embed="rId5"/>
            <a:srcRect l="0" t="17483" r="0" b="15518"/>
            <a:stretch>
              <a:fillRect/>
            </a:stretch>
          </p:blipFill>
          <p:spPr>
            <a:xfrm flipH="false" flipV="false">
              <a:off x="0" y="0"/>
              <a:ext cx="4547454" cy="4570086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371332" y="760485"/>
            <a:ext cx="4124256" cy="8766030"/>
            <a:chOff x="0" y="0"/>
            <a:chExt cx="5499008" cy="1168804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0" r="29427" b="0"/>
            <a:stretch>
              <a:fillRect/>
            </a:stretch>
          </p:blipFill>
          <p:spPr>
            <a:xfrm flipH="false" flipV="false">
              <a:off x="0" y="0"/>
              <a:ext cx="5499008" cy="11688040"/>
            </a:xfrm>
            <a:prstGeom prst="rect">
              <a:avLst/>
            </a:prstGeom>
          </p:spPr>
        </p:pic>
      </p:grpSp>
      <p:sp>
        <p:nvSpPr>
          <p:cNvPr name="AutoShape 4" id="4"/>
          <p:cNvSpPr/>
          <p:nvPr/>
        </p:nvSpPr>
        <p:spPr>
          <a:xfrm rot="0">
            <a:off x="814843" y="5067300"/>
            <a:ext cx="11970381" cy="0"/>
          </a:xfrm>
          <a:prstGeom prst="line">
            <a:avLst/>
          </a:prstGeom>
          <a:ln cap="rnd" w="28575">
            <a:solidFill>
              <a:srgbClr val="02107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5" id="5"/>
          <p:cNvSpPr/>
          <p:nvPr/>
        </p:nvSpPr>
        <p:spPr>
          <a:xfrm rot="0">
            <a:off x="814843" y="7569365"/>
            <a:ext cx="8317864" cy="0"/>
          </a:xfrm>
          <a:prstGeom prst="line">
            <a:avLst/>
          </a:prstGeom>
          <a:ln cap="rnd" w="28575">
            <a:solidFill>
              <a:srgbClr val="02107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-5400000">
            <a:off x="6810815" y="7417767"/>
            <a:ext cx="4672360" cy="0"/>
          </a:xfrm>
          <a:prstGeom prst="line">
            <a:avLst/>
          </a:prstGeom>
          <a:ln cap="rnd" w="28575">
            <a:solidFill>
              <a:srgbClr val="02107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5400000">
            <a:off x="-4958915" y="4763377"/>
            <a:ext cx="10287000" cy="760245"/>
          </a:xfrm>
          <a:custGeom>
            <a:avLst/>
            <a:gdLst/>
            <a:ahLst/>
            <a:cxnLst/>
            <a:rect r="r" b="b" t="t" l="l"/>
            <a:pathLst>
              <a:path h="760245" w="10287000">
                <a:moveTo>
                  <a:pt x="0" y="0"/>
                </a:moveTo>
                <a:lnTo>
                  <a:pt x="10287000" y="0"/>
                </a:lnTo>
                <a:lnTo>
                  <a:pt x="10287000" y="760246"/>
                </a:lnTo>
                <a:lnTo>
                  <a:pt x="0" y="7602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171" t="-308623" r="-7088" b="-104273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210536" y="646185"/>
            <a:ext cx="7950746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7800"/>
              </a:lnSpc>
              <a:spcBef>
                <a:spcPct val="0"/>
              </a:spcBef>
            </a:pPr>
            <a:r>
              <a:rPr lang="en-US" sz="6000" spc="-120">
                <a:solidFill>
                  <a:srgbClr val="000000"/>
                </a:solidFill>
                <a:latin typeface="Hammersmith One"/>
              </a:rPr>
              <a:t>Referee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191103" y="1930848"/>
            <a:ext cx="3695571" cy="2227766"/>
            <a:chOff x="0" y="0"/>
            <a:chExt cx="4927428" cy="2970355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647737"/>
              <a:ext cx="4927428" cy="23226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40"/>
                </a:lnSpc>
              </a:pPr>
              <a:r>
                <a:rPr lang="en-US" sz="2000">
                  <a:solidFill>
                    <a:srgbClr val="000000"/>
                  </a:solidFill>
                  <a:latin typeface="Clear Sans"/>
                </a:rPr>
                <a:t>Complete a referral on behalf of the candidate by following the link to the survey as provided. This process does not need you to have a profile created.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-28575"/>
              <a:ext cx="4927428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49"/>
                </a:lnSpc>
              </a:pPr>
              <a:r>
                <a:rPr lang="en-US" sz="2499" spc="-24">
                  <a:solidFill>
                    <a:srgbClr val="000000"/>
                  </a:solidFill>
                  <a:latin typeface="Clear Sans Medium"/>
                </a:rPr>
                <a:t>COMPLETE REFERAL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191103" y="5488285"/>
            <a:ext cx="7391142" cy="1875341"/>
            <a:chOff x="0" y="0"/>
            <a:chExt cx="9854856" cy="2500455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647737"/>
              <a:ext cx="9854856" cy="18527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40"/>
                </a:lnSpc>
              </a:pPr>
              <a:r>
                <a:rPr lang="en-US" sz="2000">
                  <a:solidFill>
                    <a:srgbClr val="000000"/>
                  </a:solidFill>
                  <a:latin typeface="Clear Sans"/>
                </a:rPr>
                <a:t>The referee can create a candidate profile and also get their referral checks completed by their referees. The candidate profile allows you to invite and add referees to your newly created profile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-28575"/>
              <a:ext cx="9854856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49"/>
                </a:lnSpc>
              </a:pPr>
              <a:r>
                <a:rPr lang="en-US" sz="2499" spc="-24">
                  <a:solidFill>
                    <a:srgbClr val="000000"/>
                  </a:solidFill>
                  <a:latin typeface="Clear Sans Medium"/>
                </a:rPr>
                <a:t>CREATE CANDIDATE PROFILE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5972296" y="1930848"/>
            <a:ext cx="4851752" cy="1432205"/>
            <a:chOff x="0" y="0"/>
            <a:chExt cx="6469003" cy="1909606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625368"/>
              <a:ext cx="6469003" cy="12842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670"/>
                </a:lnSpc>
              </a:pPr>
              <a:r>
                <a:rPr lang="en-US" sz="1880">
                  <a:solidFill>
                    <a:srgbClr val="000000"/>
                  </a:solidFill>
                  <a:latin typeface="Clear Sans"/>
                </a:rPr>
                <a:t>The referee can signup and complete the profile manually or use linkedin for a faster signup. 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-19050"/>
              <a:ext cx="6469003" cy="4928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056"/>
                </a:lnSpc>
              </a:pPr>
              <a:r>
                <a:rPr lang="en-US" sz="2351" spc="-23">
                  <a:solidFill>
                    <a:srgbClr val="000000"/>
                  </a:solidFill>
                  <a:latin typeface="Clear Sans Medium"/>
                </a:rPr>
                <a:t>CREATE REFEREE PROFILE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552190" y="5488285"/>
            <a:ext cx="3119235" cy="2227766"/>
            <a:chOff x="0" y="0"/>
            <a:chExt cx="4158979" cy="2970355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647737"/>
              <a:ext cx="4158979" cy="23226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840"/>
                </a:lnSpc>
              </a:pPr>
              <a:r>
                <a:rPr lang="en-US" sz="2000">
                  <a:solidFill>
                    <a:srgbClr val="000000"/>
                  </a:solidFill>
                  <a:latin typeface="Clear Sans"/>
                </a:rPr>
                <a:t>The information &amp; surveys completed by the referee remain confidential and not available to the candidate.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-28575"/>
              <a:ext cx="4158979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249"/>
                </a:lnSpc>
              </a:pPr>
              <a:r>
                <a:rPr lang="en-US" sz="2499" spc="-24">
                  <a:solidFill>
                    <a:srgbClr val="000000"/>
                  </a:solidFill>
                  <a:latin typeface="Clear Sans Medium"/>
                </a:rPr>
                <a:t>IMPORTANT NOTE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108" y="0"/>
            <a:ext cx="18263784" cy="10287000"/>
          </a:xfrm>
          <a:custGeom>
            <a:avLst/>
            <a:gdLst/>
            <a:ahLst/>
            <a:cxnLst/>
            <a:rect r="r" b="b" t="t" l="l"/>
            <a:pathLst>
              <a:path h="10287000" w="18263784">
                <a:moveTo>
                  <a:pt x="0" y="0"/>
                </a:moveTo>
                <a:lnTo>
                  <a:pt x="18263784" y="0"/>
                </a:lnTo>
                <a:lnTo>
                  <a:pt x="18263784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DAFz_xgPWvQ</dc:identifier>
  <dcterms:modified xsi:type="dcterms:W3CDTF">2011-08-01T06:04:30Z</dcterms:modified>
  <cp:revision>1</cp:revision>
  <dc:title> Yellow Professional Gradient User Persona Company Presentation</dc:title>
</cp:coreProperties>
</file>

<file path=docProps/thumbnail.jpeg>
</file>